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91" r:id="rId1"/>
  </p:sldMasterIdLst>
  <p:notesMasterIdLst>
    <p:notesMasterId r:id="rId13"/>
  </p:notesMasterIdLst>
  <p:sldIdLst>
    <p:sldId id="256" r:id="rId2"/>
    <p:sldId id="257" r:id="rId3"/>
    <p:sldId id="266" r:id="rId4"/>
    <p:sldId id="273" r:id="rId5"/>
    <p:sldId id="274" r:id="rId6"/>
    <p:sldId id="275" r:id="rId7"/>
    <p:sldId id="276" r:id="rId8"/>
    <p:sldId id="277" r:id="rId9"/>
    <p:sldId id="279" r:id="rId10"/>
    <p:sldId id="278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CF39"/>
    <a:srgbClr val="652C90"/>
    <a:srgbClr val="034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654"/>
    <p:restoredTop sz="94648"/>
  </p:normalViewPr>
  <p:slideViewPr>
    <p:cSldViewPr snapToGrid="0" snapToObjects="1">
      <p:cViewPr varScale="1">
        <p:scale>
          <a:sx n="124" d="100"/>
          <a:sy n="124" d="100"/>
        </p:scale>
        <p:origin x="822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8B980B-A051-5042-A199-B77431CF73D3}" type="datetimeFigureOut">
              <a:rPr lang="en-US" smtClean="0"/>
              <a:pPr/>
              <a:t>8/23/2023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3AEE19-6760-F547-8467-920A152162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3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3AEE19-6760-F547-8467-920A1521624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1143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8091" y="563880"/>
            <a:ext cx="8240108" cy="568217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81192" y="3936453"/>
            <a:ext cx="7989752" cy="1033133"/>
          </a:xfrm>
          <a:ln>
            <a:noFill/>
          </a:ln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2" y="5175772"/>
            <a:ext cx="7989752" cy="590321"/>
          </a:xfrm>
          <a:ln>
            <a:noFill/>
          </a:ln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35FEEE4-A5EE-3F43-A8D0-46BEEF8EC72A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B45051-E032-1249-AC8B-C5EB1B15FB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5280" y="563880"/>
            <a:ext cx="8488680" cy="2915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7099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38C02735-074B-9A4F-8C82-C803857F699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465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6629400" y="599725"/>
            <a:ext cx="2057399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75725"/>
            <a:ext cx="1503123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1192" y="675725"/>
            <a:ext cx="5922209" cy="518307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45255" y="5956136"/>
            <a:ext cx="947672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5985DCF-D810-CF4B-A7C0-20429251B57F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5922209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2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8092" y="599725"/>
            <a:ext cx="8238707" cy="81810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687475"/>
            <a:ext cx="7989752" cy="59679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4353215"/>
          </a:xfrm>
        </p:spPr>
        <p:txBody>
          <a:bodyPr anchor="t"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5E510904-FE82-B349-843E-834D82D577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559327" y="6392242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26801F6-6C5D-9E4D-A405-97FB64359095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E48965D5-4E22-4D4C-B0D3-4AEC70083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387916"/>
            <a:ext cx="487058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AB5AFF-5E76-4041-B3D5-669547C07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800476" y="6392242"/>
            <a:ext cx="770468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002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52646" y="5141973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36573"/>
            <a:ext cx="7989751" cy="1504844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3" y="4541417"/>
            <a:ext cx="7989751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52362C45-CC3C-1C41-89EF-9E39AB823873}"/>
              </a:ext>
            </a:extLst>
          </p:cNvPr>
          <p:cNvSpPr txBox="1">
            <a:spLocks/>
          </p:cNvSpPr>
          <p:nvPr/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Last Edit: </a:t>
            </a:r>
            <a:fld id="{B61BEF0D-F0BB-DE4B-95CE-6DB70DBA9567}" type="datetimeFigureOut">
              <a:rPr lang="en-US" smtClean="0"/>
              <a:pPr/>
              <a:t>8/23/2023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99E8FBED-B055-2A4A-8E32-9CB6B48C25B3}"/>
              </a:ext>
            </a:extLst>
          </p:cNvPr>
          <p:cNvSpPr txBox="1">
            <a:spLocks/>
          </p:cNvSpPr>
          <p:nvPr/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 cap="all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Copyright 2018, FLL TUTORIALS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AA884034-3EBB-704E-AFCD-9611BBBEBA37}"/>
              </a:ext>
            </a:extLst>
          </p:cNvPr>
          <p:cNvSpPr txBox="1">
            <a:spLocks/>
          </p:cNvSpPr>
          <p:nvPr/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5011F03-53C6-459A-9236-D8EBAA505B0E}"/>
              </a:ext>
            </a:extLst>
          </p:cNvPr>
          <p:cNvSpPr/>
          <p:nvPr userDrawn="1"/>
        </p:nvSpPr>
        <p:spPr>
          <a:xfrm>
            <a:off x="2381" y="6270965"/>
            <a:ext cx="9141619" cy="64008"/>
          </a:xfrm>
          <a:prstGeom prst="rect">
            <a:avLst/>
          </a:prstGeom>
          <a:solidFill>
            <a:srgbClr val="24CF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86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2" y="2228002"/>
            <a:ext cx="389952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2" y="2228003"/>
            <a:ext cx="390766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A1870FF3-3A0F-3548-A647-0BA076A387EF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93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28003"/>
            <a:ext cx="3593500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2" y="2926051"/>
            <a:ext cx="3899527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69308" y="2228003"/>
            <a:ext cx="3601635" cy="576262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2" y="2926051"/>
            <a:ext cx="3907662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FAAD6092-D6B6-7C4C-971B-203F5F508312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843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>
            <a:spLocks noChangeAspect="1"/>
          </p:cNvSpPr>
          <p:nvPr/>
        </p:nvSpPr>
        <p:spPr>
          <a:xfrm>
            <a:off x="448092" y="599725"/>
            <a:ext cx="8238707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D064307-B20B-084C-BC16-46055FA55923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60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BFC80210-E627-FC4E-99A8-C091F83803F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96619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52646" y="5141973"/>
            <a:ext cx="8238707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352" y="5262296"/>
            <a:ext cx="353662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399" y="601200"/>
            <a:ext cx="824040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05617" y="5262295"/>
            <a:ext cx="426532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25FB214-1193-4C4F-8B80-D793FD3E6208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3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4693389"/>
            <a:ext cx="7989752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8093" y="599725"/>
            <a:ext cx="8238706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6"/>
            <a:ext cx="7989752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559327" y="5956136"/>
            <a:ext cx="2133600" cy="365125"/>
          </a:xfrm>
          <a:prstGeom prst="rect">
            <a:avLst/>
          </a:prstGeom>
        </p:spPr>
        <p:txBody>
          <a:bodyPr/>
          <a:lstStyle/>
          <a:p>
            <a:fld id="{59464F63-1BF4-D641-97D5-F86B16EEC2C0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1192" y="5951810"/>
            <a:ext cx="4870585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00476" y="5956136"/>
            <a:ext cx="770468" cy="365125"/>
          </a:xfrm>
          <a:prstGeom prst="rect">
            <a:avLst/>
          </a:prstGeom>
        </p:spPr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776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687474"/>
            <a:ext cx="7989752" cy="108332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228003"/>
            <a:ext cx="7989752" cy="3630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8091" y="441325"/>
            <a:ext cx="2719909" cy="10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5976001" y="441325"/>
            <a:ext cx="2710800" cy="10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216601" y="441325"/>
            <a:ext cx="2710800" cy="10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0AAE8D72-8133-BD4C-9ABB-B6CCBBAC2C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59327" y="6392242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ADAEF8DE-A446-414D-B37B-8705B4D45299}" type="datetime1">
              <a:rPr lang="en-US" smtClean="0"/>
              <a:t>8/23/2023</a:t>
            </a:fld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CAB9BFBD-8489-AA40-9E3F-B3F63A8BD5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1192" y="6387916"/>
            <a:ext cx="487058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04709EF-0344-434E-8D31-15D41ADEE4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0476" y="6392242"/>
            <a:ext cx="77046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7384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JUowcfW5oRg" TargetMode="External"/><Relationship Id="rId2" Type="http://schemas.openxmlformats.org/officeDocument/2006/relationships/hyperlink" Target="https://youtu.be/Xl2fL5iaD6A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outu.be/9bskcvE9JkU" TargetMode="External"/><Relationship Id="rId4" Type="http://schemas.openxmlformats.org/officeDocument/2006/relationships/hyperlink" Target="https://www.youtube.com/watch?v=VJ3cs9W83U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www.flltutorials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flltutorials.com/Worksheets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056" y="4241253"/>
            <a:ext cx="7989752" cy="1033133"/>
          </a:xfrm>
        </p:spPr>
        <p:txBody>
          <a:bodyPr>
            <a:normAutofit fontScale="90000"/>
          </a:bodyPr>
          <a:lstStyle/>
          <a:p>
            <a:r>
              <a:rPr lang="ro-RO" dirty="0"/>
              <a:t>Cum să duci proiectul de inovare la nivelul următor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ShARON</a:t>
            </a:r>
            <a:r>
              <a:rPr lang="en-US" dirty="0"/>
              <a:t> TIGER TECHS, NOT THE DROIDS YOU ARE LOOKING FOR, LEGO </a:t>
            </a:r>
            <a:r>
              <a:rPr lang="en-US" dirty="0" err="1"/>
              <a:t>LEgion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5534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9411-969F-1249-9089-4CA7AE39D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Discuții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14F85-8EFE-D943-8D58-1D9ECAB55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238707" cy="5021341"/>
          </a:xfrm>
        </p:spPr>
        <p:txBody>
          <a:bodyPr>
            <a:normAutofit fontScale="40000" lnSpcReduction="20000"/>
          </a:bodyPr>
          <a:lstStyle/>
          <a:p>
            <a:r>
              <a:rPr lang="ro-RO" dirty="0"/>
              <a:t>Urmăriți </a:t>
            </a:r>
            <a:r>
              <a:rPr lang="en-US" dirty="0"/>
              <a:t>video</a:t>
            </a:r>
            <a:r>
              <a:rPr lang="ro-RO" dirty="0"/>
              <a:t>-urile de prezentare a proiectelor echipelor care au participat la turneul internațional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LEGO Legion </a:t>
            </a:r>
            <a:r>
              <a:rPr lang="en-US" dirty="0">
                <a:solidFill>
                  <a:schemeClr val="tx1"/>
                </a:solidFill>
              </a:rPr>
              <a:t>– INTO ORBIT - </a:t>
            </a:r>
            <a:r>
              <a:rPr lang="en-US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https://youtu.be/Xl2fL5iaD6A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LEGO Legion World Festival </a:t>
            </a:r>
            <a:r>
              <a:rPr lang="en-US" dirty="0">
                <a:solidFill>
                  <a:schemeClr val="tx1"/>
                </a:solidFill>
              </a:rPr>
              <a:t>– Hydro Dynamics - </a:t>
            </a:r>
            <a:r>
              <a:rPr lang="en-US" dirty="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https://youtu.be/JUowcfW5oRg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Is LOST </a:t>
            </a:r>
            <a:r>
              <a:rPr lang="en-US" dirty="0">
                <a:solidFill>
                  <a:schemeClr val="tx1"/>
                </a:solidFill>
              </a:rPr>
              <a:t>– World Class -  </a:t>
            </a:r>
            <a:r>
              <a:rPr lang="en-US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https://www.youtube.com/watch?v=VJ3cs9W83Ug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Caught in a Brainstorm </a:t>
            </a:r>
            <a:r>
              <a:rPr lang="en-US" dirty="0">
                <a:solidFill>
                  <a:schemeClr val="tx1"/>
                </a:solidFill>
              </a:rPr>
              <a:t>- World Class - </a:t>
            </a:r>
            <a:r>
              <a:rPr lang="en-US" dirty="0">
                <a:solidFill>
                  <a:schemeClr val="tx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https://youtu.be/9bskcvE9JkU</a:t>
            </a: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r>
              <a:rPr lang="ro-RO" sz="4500" dirty="0">
                <a:solidFill>
                  <a:schemeClr val="tx1"/>
                </a:solidFill>
              </a:rPr>
              <a:t>Ce puteți învăța din aceste prezentări</a:t>
            </a:r>
            <a:r>
              <a:rPr lang="en-US" sz="45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o-RO" sz="4000" dirty="0">
                <a:solidFill>
                  <a:schemeClr val="tx1"/>
                </a:solidFill>
              </a:rPr>
              <a:t>De ce au reușit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o-RO" sz="4000" dirty="0">
                <a:solidFill>
                  <a:schemeClr val="tx1"/>
                </a:solidFill>
              </a:rPr>
              <a:t>Cxâți elevi au fost implicați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o-RO" sz="4000" dirty="0">
                <a:solidFill>
                  <a:schemeClr val="tx1"/>
                </a:solidFill>
              </a:rPr>
              <a:t>Au fost capabili să bifeze toate categoriile din grila de punctaj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o-RO" sz="4000" dirty="0">
                <a:solidFill>
                  <a:schemeClr val="tx1"/>
                </a:solidFill>
              </a:rPr>
              <a:t>Au fost creativi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  <a:p>
            <a:pPr lvl="1"/>
            <a:r>
              <a:rPr lang="ro-RO" sz="4000" dirty="0">
                <a:solidFill>
                  <a:schemeClr val="tx1"/>
                </a:solidFill>
              </a:rPr>
              <a:t>Ce a făcut ca prezentarea lor să fie diferită</a:t>
            </a:r>
            <a:r>
              <a:rPr lang="en-US" sz="40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17FA1-C592-5E4B-A3E2-D965E6FA68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148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Credits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 dirty="0"/>
              <a:t>Această lecție a fost scrisă de </a:t>
            </a:r>
            <a:r>
              <a:rPr lang="en-US" sz="2400" dirty="0"/>
              <a:t>by Tiger Techs, LEGO Legion and Not the Droids You Are Looking For.</a:t>
            </a:r>
          </a:p>
          <a:p>
            <a:r>
              <a:rPr lang="en-US" sz="2400" dirty="0"/>
              <a:t>M</a:t>
            </a:r>
            <a:r>
              <a:rPr lang="ro-RO" sz="2400" dirty="0"/>
              <a:t>ai multe lecții despre </a:t>
            </a:r>
            <a:r>
              <a:rPr lang="en-US" sz="2400" dirty="0"/>
              <a:t>FIRST LEGO League </a:t>
            </a:r>
            <a:r>
              <a:rPr lang="ro-RO" sz="2400" dirty="0"/>
              <a:t>sunt disponibile pe </a:t>
            </a:r>
            <a:r>
              <a:rPr lang="en-US" sz="2400" dirty="0">
                <a:solidFill>
                  <a:srgbClr val="0070C0"/>
                </a:solidFill>
                <a:hlinkClick r:id="rId2"/>
              </a:rPr>
              <a:t>www.flltutorials.com</a:t>
            </a:r>
            <a:endParaRPr lang="ro-RO" sz="2400" dirty="0">
              <a:solidFill>
                <a:srgbClr val="0070C0"/>
              </a:solidFill>
            </a:endParaRPr>
          </a:p>
          <a:p>
            <a:r>
              <a:rPr lang="ro-RO" sz="2400" dirty="0">
                <a:solidFill>
                  <a:srgbClr val="0070C0"/>
                </a:solidFill>
              </a:rPr>
              <a:t>Această lecție a fost tradusă în limba romană de echipa FTC Rosophia #21455</a:t>
            </a:r>
            <a:endParaRPr lang="en-US" sz="2400" dirty="0">
              <a:solidFill>
                <a:srgbClr val="0070C0"/>
              </a:solidFill>
            </a:endParaRPr>
          </a:p>
          <a:p>
            <a:endParaRPr lang="en-US" sz="2800" dirty="0"/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051" y="4197774"/>
            <a:ext cx="7451126" cy="180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90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Despre autori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2831" y="1505583"/>
            <a:ext cx="8625754" cy="4353215"/>
          </a:xfrm>
        </p:spPr>
        <p:txBody>
          <a:bodyPr>
            <a:normAutofit/>
          </a:bodyPr>
          <a:lstStyle/>
          <a:p>
            <a:pPr lvl="1"/>
            <a:r>
              <a:rPr lang="en-US" sz="1600" dirty="0"/>
              <a:t>Sharon Tiger Techs (2019), LEGO Legion (2018), Not the Droids You Are Looking For (2016) – </a:t>
            </a:r>
            <a:r>
              <a:rPr lang="ro-RO" sz="1600" dirty="0"/>
              <a:t>Toți cei 3 autori sunt în top 20 echipe de la </a:t>
            </a:r>
            <a:r>
              <a:rPr lang="en-US" sz="1600" dirty="0"/>
              <a:t>Global Innovation Award </a:t>
            </a:r>
            <a:endParaRPr lang="ro-RO" sz="1600" dirty="0"/>
          </a:p>
          <a:p>
            <a:pPr lvl="1"/>
            <a:r>
              <a:rPr lang="ro-RO" sz="1600" dirty="0"/>
              <a:t>Sfaturile împărtășite în acest document au ajutat aceste echipe să-și ducă proiectele la nivelul următor la</a:t>
            </a:r>
            <a:r>
              <a:rPr lang="en-US" sz="1600" dirty="0"/>
              <a:t> Global Innovation Award (</a:t>
            </a:r>
            <a:r>
              <a:rPr lang="ro-RO" sz="1600" dirty="0"/>
              <a:t>care a existat până în 2022</a:t>
            </a:r>
            <a:r>
              <a:rPr lang="en-US" sz="1600" dirty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2A3E16-27E2-6347-9CB5-5AE56B81A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7366" y="3010810"/>
            <a:ext cx="6108083" cy="315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203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Dați un start în avans în </a:t>
            </a:r>
            <a:r>
              <a:rPr lang="en-US" dirty="0"/>
              <a:t>OFF</a:t>
            </a:r>
            <a:r>
              <a:rPr lang="ro-RO" dirty="0"/>
              <a:t>-</a:t>
            </a:r>
            <a:r>
              <a:rPr lang="en-US" dirty="0"/>
              <a:t>SEASON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7BDD01-1E81-FC4F-B86A-7F45D55BE03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607" t="-4609"/>
          <a:stretch/>
        </p:blipFill>
        <p:spPr>
          <a:xfrm>
            <a:off x="261257" y="1663997"/>
            <a:ext cx="3614057" cy="381331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086783" y="1408554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25115" lvl="1" defTabSz="1300460">
              <a:spcBef>
                <a:spcPts val="1422"/>
              </a:spcBef>
              <a:defRPr/>
            </a:pPr>
            <a:r>
              <a:rPr lang="ro-RO" b="1" dirty="0">
                <a:solidFill>
                  <a:srgbClr val="FF0000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Cuvinte cheie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pot fi luate din textul rezumat  din teaser sau din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teaser video </a:t>
            </a:r>
            <a:r>
              <a:rPr lang="ro-RO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care vă pot ghida pentru excursii în presezon  și dicuții cu experții pentru sezon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1EB0184-C686-554F-8077-0F2A6146FF92}"/>
              </a:ext>
            </a:extLst>
          </p:cNvPr>
          <p:cNvCxnSpPr>
            <a:cxnSpLocks/>
          </p:cNvCxnSpPr>
          <p:nvPr/>
        </p:nvCxnSpPr>
        <p:spPr>
          <a:xfrm>
            <a:off x="6288258" y="2602522"/>
            <a:ext cx="0" cy="618979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3998944" y="320782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o-RO" altLang="en-US" dirty="0"/>
              <a:t>Gândiți-vă</a:t>
            </a:r>
            <a:r>
              <a:rPr lang="en-US" altLang="en-US" dirty="0"/>
              <a:t>…</a:t>
            </a:r>
            <a:r>
              <a:rPr lang="ro-RO" altLang="en-US" dirty="0"/>
              <a:t>cu cine poți vorbi</a:t>
            </a:r>
            <a:r>
              <a:rPr lang="en-US" altLang="en-US" dirty="0"/>
              <a:t>?  </a:t>
            </a:r>
            <a:r>
              <a:rPr lang="ro-RO" altLang="en-US" dirty="0"/>
              <a:t>Unde puteți merge în vizită</a:t>
            </a:r>
            <a:r>
              <a:rPr lang="en-US" altLang="en-US" dirty="0"/>
              <a:t>?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1EB0184-C686-554F-8077-0F2A6146FF92}"/>
              </a:ext>
            </a:extLst>
          </p:cNvPr>
          <p:cNvCxnSpPr>
            <a:cxnSpLocks/>
          </p:cNvCxnSpPr>
          <p:nvPr/>
        </p:nvCxnSpPr>
        <p:spPr>
          <a:xfrm>
            <a:off x="6288258" y="3854156"/>
            <a:ext cx="0" cy="618979"/>
          </a:xfrm>
          <a:prstGeom prst="straightConnector1">
            <a:avLst/>
          </a:prstGeom>
          <a:ln w="11430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4002258" y="4553978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en-US" dirty="0"/>
              <a:t> </a:t>
            </a:r>
            <a:r>
              <a:rPr lang="ro-RO" altLang="en-US" dirty="0"/>
              <a:t>Așa veți obține multe </a:t>
            </a:r>
            <a:r>
              <a:rPr lang="en-US" altLang="en-US" b="1" dirty="0" err="1">
                <a:solidFill>
                  <a:srgbClr val="FF0000"/>
                </a:solidFill>
              </a:rPr>
              <a:t>resu</a:t>
            </a:r>
            <a:r>
              <a:rPr lang="ro-RO" altLang="en-US" b="1" dirty="0">
                <a:solidFill>
                  <a:srgbClr val="FF0000"/>
                </a:solidFill>
              </a:rPr>
              <a:t>rse</a:t>
            </a:r>
            <a:r>
              <a:rPr lang="en-US" altLang="en-US" dirty="0"/>
              <a:t> </a:t>
            </a:r>
            <a:r>
              <a:rPr lang="ro-RO" altLang="en-US" dirty="0"/>
              <a:t>și</a:t>
            </a:r>
            <a:r>
              <a:rPr lang="en-US" altLang="en-US" dirty="0"/>
              <a:t> </a:t>
            </a:r>
            <a:r>
              <a:rPr lang="en-US" altLang="en-US" b="1" dirty="0">
                <a:solidFill>
                  <a:srgbClr val="FF0000"/>
                </a:solidFill>
              </a:rPr>
              <a:t>contact</a:t>
            </a:r>
            <a:r>
              <a:rPr lang="ro-RO" altLang="en-US" b="1" dirty="0">
                <a:solidFill>
                  <a:srgbClr val="FF0000"/>
                </a:solidFill>
              </a:rPr>
              <a:t>e</a:t>
            </a:r>
            <a:r>
              <a:rPr lang="en-US" altLang="en-US" dirty="0">
                <a:solidFill>
                  <a:schemeClr val="accent2"/>
                </a:solidFill>
              </a:rPr>
              <a:t> </a:t>
            </a:r>
            <a:r>
              <a:rPr lang="ro-RO" altLang="en-US" dirty="0"/>
              <a:t>pentru echipă după ce e lansat sezonul.</a:t>
            </a:r>
            <a:r>
              <a:rPr lang="en-US" altLang="en-US" dirty="0"/>
              <a:t>  </a:t>
            </a:r>
          </a:p>
          <a:p>
            <a:pPr algn="ctr"/>
            <a:r>
              <a:rPr lang="ro-RO" altLang="en-US" dirty="0"/>
              <a:t>În plus, gîndiți-vă să vă prezentați proiectul în fața experților pentru a primi </a:t>
            </a:r>
            <a:r>
              <a:rPr lang="en-US" altLang="en-US" dirty="0"/>
              <a:t>,</a:t>
            </a:r>
            <a:r>
              <a:rPr lang="ro-RO" altLang="en-US" dirty="0"/>
              <a:t>un feedback mai târziu în sezon.</a:t>
            </a:r>
            <a:r>
              <a:rPr lang="en-US" altLang="en-US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563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dirty="0"/>
              <a:t>Comunică conținutul în cele 5 minute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500" y="1847559"/>
            <a:ext cx="4254500" cy="4353215"/>
          </a:xfrm>
        </p:spPr>
        <p:txBody>
          <a:bodyPr>
            <a:normAutofit fontScale="70000" lnSpcReduction="20000"/>
          </a:bodyPr>
          <a:lstStyle/>
          <a:p>
            <a:r>
              <a:rPr lang="ro-RO" dirty="0"/>
              <a:t>Este foarte important să comunicați toate informațiile cheie în cele 5 minute de prezentare, în așa fel încât jurații să poată ușor marca rubricile din grila de punctaj.</a:t>
            </a:r>
            <a:endParaRPr lang="en-US" dirty="0"/>
          </a:p>
          <a:p>
            <a:r>
              <a:rPr lang="en-US" dirty="0"/>
              <a:t>5 minutes </a:t>
            </a:r>
            <a:r>
              <a:rPr lang="ro-RO" dirty="0"/>
              <a:t>incluzând timpul de pregătire, așa că pregatiți-vă punerea în scenă rapid ca să aveți timp mai mult la prezentare.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6" name="Picture 5" descr="A picture containing text, screenshot, number, font&#10;&#10;Description automatically generated">
            <a:extLst>
              <a:ext uri="{FF2B5EF4-FFF2-40B4-BE49-F238E27FC236}">
                <a16:creationId xmlns:a16="http://schemas.microsoft.com/office/drawing/2014/main" id="{19E94781-7ECF-39A9-1B47-0717C406B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6468" y="2268283"/>
            <a:ext cx="3959440" cy="3135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453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aveți tot timpul mai mult de spus la </a:t>
            </a:r>
            <a:r>
              <a:rPr lang="en-US" dirty="0"/>
              <a:t>Q&amp;A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4002" y="1910968"/>
            <a:ext cx="4386942" cy="3364417"/>
          </a:xfrm>
        </p:spPr>
        <p:txBody>
          <a:bodyPr>
            <a:normAutofit fontScale="55000" lnSpcReduction="20000"/>
          </a:bodyPr>
          <a:lstStyle/>
          <a:p>
            <a:r>
              <a:rPr lang="ro-RO" dirty="0"/>
              <a:t>Un proiect bun va avea întotdeauna mai multe informații de transmis decât puteți voi prezenta în 5 minute</a:t>
            </a:r>
            <a:r>
              <a:rPr lang="en-US" dirty="0"/>
              <a:t>.</a:t>
            </a:r>
          </a:p>
          <a:p>
            <a:r>
              <a:rPr lang="ro-RO" dirty="0"/>
              <a:t>Gîndiți-vă ce informații suplimentare puteți să mai adăugați</a:t>
            </a:r>
            <a:r>
              <a:rPr lang="en-US" dirty="0"/>
              <a:t>.</a:t>
            </a:r>
          </a:p>
          <a:p>
            <a:r>
              <a:rPr lang="ro-RO" dirty="0"/>
              <a:t>În timpul</a:t>
            </a:r>
            <a:r>
              <a:rPr lang="en-US" dirty="0"/>
              <a:t> Q&amp;A, </a:t>
            </a:r>
            <a:r>
              <a:rPr lang="ro-RO" dirty="0"/>
              <a:t>veți avea șansa să împărtășiți informații suplimentare</a:t>
            </a:r>
            <a:r>
              <a:rPr lang="en-US" dirty="0"/>
              <a:t>.</a:t>
            </a:r>
          </a:p>
          <a:p>
            <a:r>
              <a:rPr lang="ro-RO" dirty="0"/>
              <a:t>La sfârșitul </a:t>
            </a:r>
            <a:r>
              <a:rPr lang="en-US" dirty="0"/>
              <a:t>Q&amp;A, </a:t>
            </a:r>
            <a:r>
              <a:rPr lang="ro-RO" dirty="0"/>
              <a:t>profitați de străngerea de mână cu jurații pentru a scoate în evidență proiectul</a:t>
            </a:r>
            <a:r>
              <a:rPr lang="en-US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EAB245-CB89-8A4D-9EB8-1FC768A8FD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548" y="1910968"/>
            <a:ext cx="3533526" cy="265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38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FB00E-95E3-0843-81B3-B6AE2D9A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Fă experții să conteze </a:t>
            </a:r>
            <a:r>
              <a:rPr lang="en-US" dirty="0"/>
              <a:t>– </a:t>
            </a:r>
            <a:r>
              <a:rPr lang="ro-RO" dirty="0"/>
              <a:t>nu doar părinții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DB8813-BCC6-9F4F-8FEA-1EF0F33B94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1" y="1505583"/>
            <a:ext cx="8122853" cy="435321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900" dirty="0"/>
              <a:t>Căutările pe </a:t>
            </a:r>
            <a:r>
              <a:rPr lang="en-US" sz="1900" dirty="0"/>
              <a:t>Internet </a:t>
            </a:r>
            <a:r>
              <a:rPr lang="ro-RO" sz="1900" dirty="0"/>
              <a:t>în sine ajung foarte departe </a:t>
            </a:r>
            <a:r>
              <a:rPr lang="en-US" sz="1900" dirty="0"/>
              <a:t>- u</a:t>
            </a:r>
            <a:r>
              <a:rPr lang="ro-RO" sz="1900" dirty="0"/>
              <a:t>tilizează internetul pentru a găsi experți</a:t>
            </a:r>
            <a:r>
              <a:rPr lang="en-US" sz="1900" dirty="0"/>
              <a:t>! </a:t>
            </a:r>
            <a:r>
              <a:rPr lang="ro-RO" sz="1900" dirty="0"/>
              <a:t>Nu vă fie frică să întrebați de un telefon sau un videocall</a:t>
            </a:r>
            <a:r>
              <a:rPr lang="en-US" sz="1900" dirty="0"/>
              <a:t>. </a:t>
            </a:r>
            <a:r>
              <a:rPr lang="ro-RO" sz="1900" dirty="0"/>
              <a:t>Veți fi surprinși să vedeți cum mulți experți doresc să ajute grupuri de elevi</a:t>
            </a:r>
            <a:r>
              <a:rPr lang="en-US" sz="1900" dirty="0"/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900" dirty="0"/>
              <a:t>Întreabă în jur în rețeaua voastră de contacte</a:t>
            </a:r>
            <a:r>
              <a:rPr lang="en-US" sz="1900" dirty="0"/>
              <a:t>. </a:t>
            </a:r>
            <a:r>
              <a:rPr lang="ro-RO" sz="1900" dirty="0"/>
              <a:t>Uneori un prieten al unui prieten e tot ceea ce aveți nevoie</a:t>
            </a:r>
            <a:r>
              <a:rPr lang="en-US" sz="1900" dirty="0"/>
              <a:t>.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19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1900" dirty="0"/>
              <a:t>Gândește </a:t>
            </a:r>
            <a:r>
              <a:rPr lang="en-US" sz="1900" dirty="0"/>
              <a:t>,,</a:t>
            </a:r>
            <a:r>
              <a:rPr lang="ro-RO" sz="1900" dirty="0"/>
              <a:t>outside the box</a:t>
            </a:r>
            <a:r>
              <a:rPr lang="en-US" sz="1900" dirty="0"/>
              <a:t>’’. </a:t>
            </a:r>
            <a:r>
              <a:rPr lang="ro-RO" sz="1900" dirty="0"/>
              <a:t>Chiar dacă invenția ta este creată pentru a fi utilizată de astronauți, cel mai bun </a:t>
            </a:r>
            <a:r>
              <a:rPr lang="en-US" sz="1900" dirty="0"/>
              <a:t>feedback </a:t>
            </a:r>
            <a:r>
              <a:rPr lang="ro-RO" sz="1900" dirty="0"/>
              <a:t>poate totuși să vină de la doctori, de la alți oamenii de știință, de la colegi, de la profesori sau producători</a:t>
            </a:r>
            <a:r>
              <a:rPr lang="en-US" sz="1900" dirty="0"/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1E2F26-764A-3248-9F80-27C2F844C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6861" y="4114018"/>
            <a:ext cx="3091527" cy="20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245" y="4094171"/>
            <a:ext cx="3863272" cy="205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557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/>
              <a:t>Împărtășește proiectul cu cei cărora le pasă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92" y="1537735"/>
            <a:ext cx="4668193" cy="4664942"/>
          </a:xfrm>
        </p:spPr>
        <p:txBody>
          <a:bodyPr vert="horz"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Unele din cele mai bune feedback-uri </a:t>
            </a:r>
            <a:r>
              <a:rPr lang="en-US" sz="2000" dirty="0"/>
              <a:t>LEGO Legion’s </a:t>
            </a:r>
            <a:r>
              <a:rPr lang="ro-RO" sz="2000" dirty="0"/>
              <a:t>au venit de la un fabricant de ustensile de bucătărie numit </a:t>
            </a:r>
            <a:r>
              <a:rPr lang="en-US" sz="2000" dirty="0"/>
              <a:t> OXO. </a:t>
            </a:r>
            <a:r>
              <a:rPr lang="ro-RO" sz="2000" dirty="0"/>
              <a:t>Deși design-ul avea multe aspecte tehnologice în plus</a:t>
            </a:r>
            <a:r>
              <a:rPr lang="en-US" sz="2000" dirty="0"/>
              <a:t>, </a:t>
            </a:r>
            <a:r>
              <a:rPr lang="ro-RO" sz="2000" dirty="0"/>
              <a:t>partea de design a produsului era chiar pe tipicul </a:t>
            </a:r>
            <a:r>
              <a:rPr lang="en-US" sz="2000" dirty="0"/>
              <a:t>OXO. </a:t>
            </a:r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Cu cât mai puternică e legătura invenției tale cu experții dintr-o anumită nișă este cu atât acestea sunt mai de ajutor sau mai dispuși să ajute.</a:t>
            </a: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/>
          </a:p>
          <a:p>
            <a:pPr>
              <a:lnSpc>
                <a:spcPct val="80000"/>
              </a:lnSpc>
              <a:spcBef>
                <a:spcPts val="0"/>
              </a:spcBef>
              <a:spcAft>
                <a:spcPts val="0"/>
              </a:spcAft>
            </a:pPr>
            <a:r>
              <a:rPr lang="ro-RO" sz="2000" dirty="0"/>
              <a:t>Utilizează ideile lor, ca și pe cele ale voastre. Ei cunosc piața sau tehnologia, dar voi cunoașteți proiectul vostru specific mai bine decât oricine altcineva</a:t>
            </a:r>
            <a:r>
              <a:rPr lang="en-US" sz="2000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5428197-F27F-E949-BACB-CBEAFB3D8F8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09032" y="1569888"/>
            <a:ext cx="3486875" cy="460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0047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D33245-083E-CA4F-9D6D-73D4E11F7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Să fie inovativ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B4CE2F-7541-2044-9672-2C63F0A18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Soluția trebuie să fie </a:t>
            </a:r>
            <a:r>
              <a:rPr lang="en-US" sz="2400" b="1" dirty="0" err="1">
                <a:solidFill>
                  <a:srgbClr val="FF0000"/>
                </a:solidFill>
              </a:rPr>
              <a:t>inovativ</a:t>
            </a:r>
            <a:r>
              <a:rPr lang="ro-RO" sz="2400" b="1" dirty="0">
                <a:solidFill>
                  <a:srgbClr val="FF0000"/>
                </a:solidFill>
              </a:rPr>
              <a:t>ă</a:t>
            </a:r>
            <a:r>
              <a:rPr lang="en-US" sz="2400" b="1" dirty="0">
                <a:solidFill>
                  <a:srgbClr val="FF0000"/>
                </a:solidFill>
              </a:rPr>
              <a:t>. 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ro-RO" sz="2400" dirty="0">
                <a:solidFill>
                  <a:schemeClr val="tx1"/>
                </a:solidFill>
              </a:rPr>
              <a:t>Aceasta înseamnă că trebuie să îndeplinească unul sau mai multe criterii din cele de mai jos</a:t>
            </a:r>
            <a:r>
              <a:rPr lang="en-US" sz="2400" dirty="0">
                <a:solidFill>
                  <a:schemeClr val="tx1"/>
                </a:solidFill>
              </a:rPr>
              <a:t>: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</a:rPr>
              <a:t>Să îmbunătățească soluții deja existente</a:t>
            </a:r>
            <a:r>
              <a:rPr lang="en-US" sz="2000" dirty="0">
                <a:solidFill>
                  <a:schemeClr val="tx1"/>
                </a:solidFill>
              </a:rPr>
              <a:t>;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</a:rPr>
              <a:t>Să dezvolte o noua aplicație a unei idei existente</a:t>
            </a:r>
            <a:r>
              <a:rPr lang="en-US" sz="2000" dirty="0">
                <a:solidFill>
                  <a:schemeClr val="tx1"/>
                </a:solidFill>
              </a:rPr>
              <a:t>; </a:t>
            </a:r>
          </a:p>
          <a:p>
            <a:pPr marL="649115" lvl="1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000" dirty="0">
                <a:solidFill>
                  <a:schemeClr val="tx1"/>
                </a:solidFill>
              </a:rPr>
              <a:t>Să rezolve o problemă într-un mod nou</a:t>
            </a:r>
            <a:r>
              <a:rPr lang="en-US" sz="2000" dirty="0">
                <a:solidFill>
                  <a:schemeClr val="tx1"/>
                </a:solidFill>
              </a:rPr>
              <a:t>.</a:t>
            </a: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>
                <a:solidFill>
                  <a:schemeClr val="tx1"/>
                </a:solidFill>
              </a:rPr>
              <a:t>Soluția/Aplicația originală trebuie să demonstreze valoare adăugată</a:t>
            </a:r>
            <a:r>
              <a:rPr lang="en-US" sz="2400" dirty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>
                <a:solidFill>
                  <a:schemeClr val="tx1">
                    <a:lumMod val="85000"/>
                    <a:lumOff val="15000"/>
                  </a:schemeClr>
                </a:solidFill>
              </a:rPr>
              <a:t>Soluția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voastră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nu trebuie să fie un prototip perfect funcțional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;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cu toate acestea , un prototip parțial sau desene detaliate ajută să transmită informații despre proiectul vostru juraților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 </a:t>
            </a:r>
          </a:p>
          <a:p>
            <a:pPr marL="325115" indent="-325115" defTabSz="1300460">
              <a:spcBef>
                <a:spcPts val="1422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În timpul prezentării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o-RO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comunică faptul că produsul vostru este inovativ prin comparația și demonstrația  că merge mai bine ca alte produse care sunt pe piață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28E1CD-1B66-D549-802F-D34574E3C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62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51860-E90C-ED41-B006-3861390F6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/>
              <a:t>Grafic de comparație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839D6EB-002E-E14E-9E9F-97AB09D53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7582" y="1606562"/>
            <a:ext cx="5613362" cy="4218814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A64EB4B-81B3-AD4B-8CA6-D9C92F797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 2023, FLLTutorials.com (Last Edit 5/29/2023)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6C5FD1-B933-C64E-B06A-F125130113D1}"/>
              </a:ext>
            </a:extLst>
          </p:cNvPr>
          <p:cNvSpPr txBox="1"/>
          <p:nvPr/>
        </p:nvSpPr>
        <p:spPr>
          <a:xfrm>
            <a:off x="455068" y="1606562"/>
            <a:ext cx="222507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/>
              <a:t>Aici este un exemplu de grafic de comparație utilizată de </a:t>
            </a:r>
            <a:r>
              <a:rPr lang="en-US" dirty="0"/>
              <a:t>Droids </a:t>
            </a:r>
            <a:r>
              <a:rPr lang="ro-RO" dirty="0"/>
              <a:t>pentru a transmite cum soluția lor e diferită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ro-RO" dirty="0"/>
              <a:t>Poți descărca o copie de aici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http://flltutorials.com/Worksheets.html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874932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gineeringJournal" id="{97721FB4-21DC-6D4C-AC10-5E4545120761}" vid="{EB585347-F0B4-B74F-BF80-5185492EFC1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FLLTutorialsTemplate</Template>
  <TotalTime>629</TotalTime>
  <Words>982</Words>
  <Application>Microsoft Office PowerPoint</Application>
  <PresentationFormat>On-screen Show (4:3)</PresentationFormat>
  <Paragraphs>73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Gill Sans MT</vt:lpstr>
      <vt:lpstr>Wingdings 2</vt:lpstr>
      <vt:lpstr>Dividend</vt:lpstr>
      <vt:lpstr>Cum să duci proiectul de inovare la nivelul următor</vt:lpstr>
      <vt:lpstr>Despre autori</vt:lpstr>
      <vt:lpstr>Dați un start în avans în OFF-SEASON</vt:lpstr>
      <vt:lpstr>Comunică conținutul în cele 5 minute</vt:lpstr>
      <vt:lpstr>Să aveți tot timpul mai mult de spus la Q&amp;A</vt:lpstr>
      <vt:lpstr>Fă experții să conteze – nu doar părinții</vt:lpstr>
      <vt:lpstr>Împărtășește proiectul cu cei cărora le pasă</vt:lpstr>
      <vt:lpstr>Să fie inovativ </vt:lpstr>
      <vt:lpstr>Grafic de comparație</vt:lpstr>
      <vt:lpstr>Discuții </vt:lpstr>
      <vt:lpstr>Credits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Sanjay Seshan</dc:creator>
  <cp:lastModifiedBy>marinela</cp:lastModifiedBy>
  <cp:revision>73</cp:revision>
  <cp:lastPrinted>2018-09-02T15:49:53Z</cp:lastPrinted>
  <dcterms:created xsi:type="dcterms:W3CDTF">2017-08-13T17:46:18Z</dcterms:created>
  <dcterms:modified xsi:type="dcterms:W3CDTF">2023-08-23T11:26:39Z</dcterms:modified>
</cp:coreProperties>
</file>